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2.png" ContentType="image/png"/>
  <Override PartName="/ppt/media/image25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media/image21.png" ContentType="image/png"/>
  <Override PartName="/ppt/media/image22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B7206DA-0659-4C7A-A444-1E8A0B53770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121343B-E231-4D00-A8C2-991ABC01DA7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8FE6CE9-31AC-42B4-8096-C4E415EDC04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B8BFAAA-89EE-4389-86AF-F092F455AC6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3FCE71C-86C1-4AF8-ABCF-F151E9AA849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717D6F1-8F8B-45BB-8A5E-879064DFA08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76727B8-6233-421E-B596-7D9103AD3E3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BD19169-618B-4321-BAEE-5086AD9E835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1856B4A-0E3E-4FA4-A640-10630DE3AF2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163FA50-2BBF-4BEC-B463-19480B36C52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64DCA95-C9DF-4E0A-9927-F3795790B93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F50EE98-83EC-457F-8879-3520C7F9DCA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7E1A852-DB16-4599-A274-35899543B73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804E566-6D25-4A10-811A-853D797254E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E345B7B-716B-4175-897D-843F38B2BB6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45BB9EC-71E8-4F7E-A323-2C693FF857C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DCFE767-A073-4B16-8B39-18976C1B11C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ACE915E-452F-4FEA-BF38-A431EBE46FF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CD81A47-0744-45B6-8920-308A3C024F2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59FAC41-050A-47C2-8DDD-125250C9EAC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9868742-D8BA-4090-AC05-7B64D9E29EC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5A48144-C8BD-4B27-A649-6625209B7C0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4EF4B58-C3A5-4E9C-B65E-CDAA43DD1C5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F0C7DB1-7543-48B7-8F9D-AF56CAABD68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18280" y="1122480"/>
            <a:ext cx="104382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sv-SE" sz="18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187CE0E-C39C-4E35-928C-C906E6325817}" type="slidenum">
              <a:rPr b="0" lang="sv-SE" sz="18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847800" y="2898720"/>
            <a:ext cx="10439640" cy="3186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Add optional group name</a:t>
            </a:r>
            <a:br>
              <a:rPr sz="2400"/>
            </a:b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Add name of the author, email, programe code, </a:t>
            </a: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track</a:t>
            </a:r>
            <a:br>
              <a:rPr sz="2400"/>
            </a:b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If there is an additional author, add their email, </a:t>
            </a: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programe code, and track.</a:t>
            </a:r>
            <a:br>
              <a:rPr sz="2400"/>
            </a:br>
            <a:br>
              <a:rPr sz="2400"/>
            </a:b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Add purpose of the presentation</a:t>
            </a:r>
            <a:br>
              <a:rPr sz="2400"/>
            </a:b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Add date of the presentation</a:t>
            </a:r>
            <a:endParaRPr b="0" lang="sv-SE" sz="24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sv-SE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Straight Connector 12"/>
          <p:cNvSpPr/>
          <p:nvPr/>
        </p:nvSpPr>
        <p:spPr>
          <a:xfrm>
            <a:off x="591840" y="6252480"/>
            <a:ext cx="10851120" cy="43560"/>
          </a:xfrm>
          <a:prstGeom prst="line">
            <a:avLst/>
          </a:prstGeom>
          <a:ln w="6480">
            <a:solidFill>
              <a:srgbClr val="1954a6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sv-SE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sv-SE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sv-SE" sz="18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9BED5A9-90C2-4F1B-9E65-94810E993D65}" type="slidenum">
              <a:rPr b="0" lang="sv-SE" sz="18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rust-for-rustaceans.com/" TargetMode="External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hyperlink" Target="https://doc.rust-lang.org/stable/error_codes/E0382.html" TargetMode="External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18280" y="1122480"/>
            <a:ext cx="104382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sv-SE" sz="4400" spc="-1" strike="noStrike">
                <a:solidFill>
                  <a:srgbClr val="000000"/>
                </a:solidFill>
                <a:latin typeface="Calibri Light"/>
              </a:rPr>
              <a:t>Does Rust SPARK joy?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827280" y="1884240"/>
            <a:ext cx="10447200" cy="512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Recommendations for safe cross-language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bindings between Rust and SPARK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914400" y="5029200"/>
            <a:ext cx="9829800" cy="1143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1600" spc="-1" strike="noStrike">
                <a:solidFill>
                  <a:srgbClr val="000000"/>
                </a:solidFill>
                <a:latin typeface="Calibri"/>
              </a:rPr>
              <a:t>Aïssata Maiga</a:t>
            </a:r>
            <a:endParaRPr b="0" lang="sv-SE" sz="16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sv-SE" sz="1600" spc="-1" strike="noStrike">
                <a:solidFill>
                  <a:srgbClr val="000000"/>
                </a:solidFill>
                <a:latin typeface="Calibri"/>
              </a:rPr>
              <a:t>Supervisors</a:t>
            </a:r>
            <a:r>
              <a:rPr b="0" lang="sv-SE" sz="1600" spc="-1" strike="noStrike">
                <a:solidFill>
                  <a:srgbClr val="000000"/>
                </a:solidFill>
                <a:latin typeface="Calibri"/>
              </a:rPr>
              <a:t>: Cyrille Artho (KTH), Florian Gilcher (Ferrous Systems), Yannick Moy (AdaCore)</a:t>
            </a:r>
            <a:endParaRPr b="0" lang="sv-SE" sz="16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sv-SE" sz="1600" spc="-1" strike="noStrike">
                <a:solidFill>
                  <a:srgbClr val="000000"/>
                </a:solidFill>
                <a:latin typeface="Calibri"/>
              </a:rPr>
              <a:t>Examiner</a:t>
            </a:r>
            <a:r>
              <a:rPr b="0" lang="sv-SE" sz="1600" spc="-1" strike="noStrike">
                <a:solidFill>
                  <a:srgbClr val="000000"/>
                </a:solidFill>
                <a:latin typeface="Calibri"/>
              </a:rPr>
              <a:t>: Elena Troubitsyna</a:t>
            </a:r>
            <a:endParaRPr b="0" lang="sv-SE" sz="16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18C6144-D871-4C48-9128-0F800A35C212}" type="slidenum">
              <a:t>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BB1873C6-A0EA-4A81-A813-6454BB3F9DD0}" type="datetime1">
              <a:rPr lang="en-US"/>
              <a:t>05/25/2023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18640" y="867600"/>
            <a:ext cx="104382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Method 1: </a:t>
            </a:r>
            <a:br>
              <a:rPr sz="4400"/>
            </a:b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Overview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4379400" y="156240"/>
            <a:ext cx="6415920" cy="6015960"/>
          </a:xfrm>
          <a:prstGeom prst="rect">
            <a:avLst/>
          </a:prstGeom>
          <a:ln w="0">
            <a:noFill/>
          </a:ln>
        </p:spPr>
      </p:pic>
      <p:sp>
        <p:nvSpPr>
          <p:cNvPr id="143" name="Footer Placeholder 1"/>
          <p:cNvSpPr txBox="1"/>
          <p:nvPr/>
        </p:nvSpPr>
        <p:spPr>
          <a:xfrm>
            <a:off x="4038840" y="635688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Method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84E070F-7F12-45E0-9C59-6C286C52F55F}" type="slidenum">
              <a:t>10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A80C7195-E233-4D25-92CF-17E1D698B860}" type="datetime1">
              <a:rPr lang="en-US"/>
              <a:t>05/25/2023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18640" y="867600"/>
            <a:ext cx="104382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Method 2: Rust</a:t>
            </a:r>
            <a:br>
              <a:rPr sz="4400"/>
            </a:b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Type selection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Subtitle 1"/>
          <p:cNvSpPr txBox="1"/>
          <p:nvPr/>
        </p:nvSpPr>
        <p:spPr>
          <a:xfrm>
            <a:off x="598680" y="2286000"/>
            <a:ext cx="5573520" cy="1600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- About 2MLoC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- Compiler, crates.io, lib.rs (17 important rust projects)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- A systems’ programming language profile.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6400800" y="271440"/>
            <a:ext cx="3429000" cy="3157560"/>
          </a:xfrm>
          <a:prstGeom prst="rect">
            <a:avLst/>
          </a:prstGeom>
          <a:ln w="0">
            <a:noFill/>
          </a:ln>
        </p:spPr>
      </p:pic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6745680" y="3657600"/>
            <a:ext cx="2855520" cy="2497680"/>
          </a:xfrm>
          <a:prstGeom prst="rect">
            <a:avLst/>
          </a:prstGeom>
          <a:ln w="0">
            <a:noFill/>
          </a:ln>
        </p:spPr>
      </p:pic>
      <p:sp>
        <p:nvSpPr>
          <p:cNvPr id="148" name="Footer Placeholder 12"/>
          <p:cNvSpPr txBox="1"/>
          <p:nvPr/>
        </p:nvSpPr>
        <p:spPr>
          <a:xfrm>
            <a:off x="4038840" y="635688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Method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7C3F613-41C1-4338-A96A-4940C04DE548}" type="slidenum">
              <a:t>11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F151EC2D-B53A-4B9B-B205-9EBA857BA693}" type="datetime1">
              <a:rPr lang="en-US"/>
              <a:t>05/25/2023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18640" y="867600"/>
            <a:ext cx="104382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Method 3: SPARK</a:t>
            </a:r>
            <a:br>
              <a:rPr sz="4400"/>
            </a:b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Type selection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Subtitle 7"/>
          <p:cNvSpPr txBox="1"/>
          <p:nvPr/>
        </p:nvSpPr>
        <p:spPr>
          <a:xfrm>
            <a:off x="827280" y="2057400"/>
            <a:ext cx="5573520" cy="1600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- 27 kLoC for SPARK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- Three OSS projects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→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Code base are proprietary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- Low-level language, very little heap types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6190200" y="1371600"/>
            <a:ext cx="3639600" cy="3183480"/>
          </a:xfrm>
          <a:prstGeom prst="rect">
            <a:avLst/>
          </a:prstGeom>
          <a:ln w="0">
            <a:noFill/>
          </a:ln>
        </p:spPr>
      </p:pic>
      <p:sp>
        <p:nvSpPr>
          <p:cNvPr id="152" name="Footer Placeholder 13"/>
          <p:cNvSpPr txBox="1"/>
          <p:nvPr/>
        </p:nvSpPr>
        <p:spPr>
          <a:xfrm>
            <a:off x="4038840" y="635688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Method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EDE2E74-046E-4BB8-B533-64158708C7C7}" type="slidenum">
              <a:t>12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CB49C169-561A-4F69-90EF-E42D5B15A030}" type="datetime1">
              <a:rPr lang="en-US"/>
              <a:t>05/25/2023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85800" y="230400"/>
            <a:ext cx="104382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Method 4: BBQueue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Subtitle 2"/>
          <p:cNvSpPr txBox="1"/>
          <p:nvPr/>
        </p:nvSpPr>
        <p:spPr>
          <a:xfrm>
            <a:off x="914400" y="1143000"/>
            <a:ext cx="5715000" cy="1600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Bipartite Circular Buffer, multithread FIFO queue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Optimized for DMA in embedded systems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Concurrency ensured by reading atomic variables: lock-free implementation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1371600" y="3627360"/>
            <a:ext cx="3596400" cy="1173240"/>
          </a:xfrm>
          <a:prstGeom prst="rect">
            <a:avLst/>
          </a:prstGeom>
          <a:ln w="0"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1371600" y="4343400"/>
            <a:ext cx="3921840" cy="914400"/>
          </a:xfrm>
          <a:prstGeom prst="rect">
            <a:avLst/>
          </a:prstGeom>
          <a:ln w="0">
            <a:noFill/>
          </a:ln>
        </p:spPr>
      </p:pic>
      <p:sp>
        <p:nvSpPr>
          <p:cNvPr id="157" name=""/>
          <p:cNvSpPr txBox="1"/>
          <p:nvPr/>
        </p:nvSpPr>
        <p:spPr>
          <a:xfrm>
            <a:off x="1143000" y="5486400"/>
            <a:ext cx="434340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  <a:ea typeface="Noto Sans CJK SC"/>
              </a:rPr>
              <a:t>“</a:t>
            </a:r>
            <a:r>
              <a:rPr b="0" lang="en-US" sz="1000" spc="-1" strike="noStrike">
                <a:latin typeface="Arial"/>
                <a:ea typeface="Noto Sans CJK SC"/>
              </a:rPr>
              <a:t>The design and implementation of a lock-free ring-buffer with contiguous reservations</a:t>
            </a:r>
            <a:r>
              <a:rPr b="0" lang="en-US" sz="1000" spc="-1" strike="noStrike">
                <a:latin typeface="Arial"/>
              </a:rPr>
              <a:t>[6]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8" name="Footer Placeholder 14"/>
          <p:cNvSpPr txBox="1"/>
          <p:nvPr/>
        </p:nvSpPr>
        <p:spPr>
          <a:xfrm>
            <a:off x="4038840" y="635688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Method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159" name=""/>
          <p:cNvSpPr txBox="1"/>
          <p:nvPr/>
        </p:nvSpPr>
        <p:spPr>
          <a:xfrm>
            <a:off x="7315200" y="1054080"/>
            <a:ext cx="4286520" cy="420372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000" spc="-1" strike="noStrike">
                <a:latin typeface="Arial"/>
              </a:rPr>
              <a:t>#[repr(C)]</a:t>
            </a:r>
            <a:endParaRPr b="0" lang="en-US" sz="1000" spc="-1" strike="noStrike">
              <a:latin typeface="Arial"/>
            </a:endParaRPr>
          </a:p>
          <a:p>
            <a:r>
              <a:rPr b="1" lang="en-US" sz="1000" spc="-1" strike="noStrike">
                <a:latin typeface="Arial"/>
              </a:rPr>
              <a:t>pub struct BBBuffer {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   </a:t>
            </a:r>
            <a:r>
              <a:rPr b="0" lang="en-US" sz="1000" spc="-1" strike="noStrike">
                <a:latin typeface="Arial"/>
              </a:rPr>
              <a:t>// Pointer to: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   </a:t>
            </a:r>
            <a:r>
              <a:rPr b="0" lang="en-US" sz="1000" spc="-1" strike="noStrike">
                <a:latin typeface="Arial"/>
              </a:rPr>
              <a:t>// Box&lt;UnsafeCell&lt;[u8; 128]&gt;&gt;, it is  an “Option” for embedded systems</a:t>
            </a:r>
            <a:endParaRPr b="0" lang="en-US" sz="1000" spc="-1" strike="noStrike">
              <a:latin typeface="Arial"/>
            </a:endParaRPr>
          </a:p>
          <a:p>
            <a:r>
              <a:rPr b="1" lang="en-US" sz="1000" spc="-1" strike="noStrike">
                <a:latin typeface="Arial"/>
              </a:rPr>
              <a:t>    </a:t>
            </a:r>
            <a:r>
              <a:rPr b="1" lang="en-US" sz="1000" spc="-1" strike="noStrike">
                <a:latin typeface="Arial"/>
              </a:rPr>
              <a:t>pub buf: AtomicPtr&lt;u8&gt;,</a:t>
            </a:r>
            <a:endParaRPr b="0" lang="en-US" sz="1000" spc="-1" strike="noStrike">
              <a:latin typeface="Arial"/>
            </a:endParaRPr>
          </a:p>
          <a:p>
            <a:r>
              <a:rPr b="1" lang="en-US" sz="1000" spc="-1" strike="noStrike">
                <a:latin typeface="Arial"/>
              </a:rPr>
              <a:t>    </a:t>
            </a:r>
            <a:r>
              <a:rPr b="1" lang="en-US" sz="1000" spc="-1" strike="noStrike">
                <a:latin typeface="Arial"/>
              </a:rPr>
              <a:t>pub buf_len: AtomicUsize,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/// Where the next byte will be written</a:t>
            </a:r>
            <a:endParaRPr b="0" lang="en-US" sz="1000" spc="-1" strike="noStrike">
              <a:latin typeface="Arial"/>
            </a:endParaRPr>
          </a:p>
          <a:p>
            <a:r>
              <a:rPr b="1" lang="en-US" sz="1000" spc="-1" strike="noStrike">
                <a:latin typeface="Arial"/>
              </a:rPr>
              <a:t>    </a:t>
            </a:r>
            <a:r>
              <a:rPr b="1" lang="en-US" sz="1000" spc="-1" strike="noStrike">
                <a:latin typeface="Arial"/>
              </a:rPr>
              <a:t>pub write: AtomicUsize,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/// Where the next byte will be read from</a:t>
            </a:r>
            <a:endParaRPr b="0" lang="en-US" sz="1000" spc="-1" strike="noStrike">
              <a:latin typeface="Arial"/>
            </a:endParaRPr>
          </a:p>
          <a:p>
            <a:r>
              <a:rPr b="1" lang="en-US" sz="1000" spc="-1" strike="noStrike">
                <a:latin typeface="Arial"/>
              </a:rPr>
              <a:t>    </a:t>
            </a:r>
            <a:r>
              <a:rPr b="1" lang="en-US" sz="1000" spc="-1" strike="noStrike">
                <a:latin typeface="Arial"/>
              </a:rPr>
              <a:t>pub read: AtomicUsize,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/// Used in the inverted case to mark the end of the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/// readable streak. Otherwise will == sizeof::&lt;self.buf&gt;().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r>
              <a:rPr b="1" lang="en-US" sz="1000" spc="-1" strike="noStrike">
                <a:latin typeface="Arial"/>
              </a:rPr>
              <a:t>    </a:t>
            </a:r>
            <a:r>
              <a:rPr b="1" lang="en-US" sz="1000" spc="-1" strike="noStrike">
                <a:latin typeface="Arial"/>
              </a:rPr>
              <a:t>pub last: AtomicUsize,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/// Used by the Writer to remember what bytes are currently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/// allowed to be written to, but are not yet ready to be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/// read from</a:t>
            </a:r>
            <a:endParaRPr b="0" lang="en-US" sz="1000" spc="-1" strike="noStrike">
              <a:latin typeface="Arial"/>
            </a:endParaRPr>
          </a:p>
          <a:p>
            <a:r>
              <a:rPr b="1" lang="en-US" sz="1000" spc="-1" strike="noStrike">
                <a:latin typeface="Arial"/>
              </a:rPr>
              <a:t>    </a:t>
            </a:r>
            <a:r>
              <a:rPr b="1" lang="en-US" sz="1000" spc="-1" strike="noStrike">
                <a:latin typeface="Arial"/>
              </a:rPr>
              <a:t>pub reserve: AtomicUsize,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/// Is there an active read grant?</a:t>
            </a:r>
            <a:endParaRPr b="0" lang="en-US" sz="1000" spc="-1" strike="noStrike">
              <a:latin typeface="Arial"/>
            </a:endParaRPr>
          </a:p>
          <a:p>
            <a:r>
              <a:rPr b="1" lang="en-US" sz="1000" spc="-1" strike="noStrike">
                <a:latin typeface="Arial"/>
              </a:rPr>
              <a:t>    </a:t>
            </a:r>
            <a:r>
              <a:rPr b="1" lang="en-US" sz="1000" spc="-1" strike="noStrike">
                <a:latin typeface="Arial"/>
              </a:rPr>
              <a:t>pub read_in_progress: AtomicBool,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/// Is there an active write grant?</a:t>
            </a:r>
            <a:endParaRPr b="0" lang="en-US" sz="1000" spc="-1" strike="noStrike">
              <a:latin typeface="Arial"/>
            </a:endParaRPr>
          </a:p>
          <a:p>
            <a:r>
              <a:rPr b="1" lang="en-US" sz="1000" spc="-1" strike="noStrike">
                <a:latin typeface="Arial"/>
              </a:rPr>
              <a:t>    </a:t>
            </a:r>
            <a:r>
              <a:rPr b="1" lang="en-US" sz="1000" spc="-1" strike="noStrike">
                <a:latin typeface="Arial"/>
              </a:rPr>
              <a:t>pub write_in_progress: AtomicBool,</a:t>
            </a:r>
            <a:endParaRPr b="0" lang="en-US" sz="1000" spc="-1" strike="noStrike">
              <a:latin typeface="Arial"/>
            </a:endParaRPr>
          </a:p>
          <a:p>
            <a:r>
              <a:rPr b="1" lang="en-US" sz="1000" spc="-1" strike="noStrike">
                <a:latin typeface="Arial"/>
              </a:rPr>
              <a:t>}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AB5C6BB-9CE0-4028-A753-043B1A4DB1E8}" type="slidenum">
              <a:t>13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319391F8-E873-4FE0-BFC7-4766E8E22543}" type="datetime1">
              <a:rPr lang="en-US"/>
              <a:t>05/25/2023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85800" y="230400"/>
            <a:ext cx="104382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Method 5: BBQueue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Subtitle 8"/>
          <p:cNvSpPr txBox="1"/>
          <p:nvPr/>
        </p:nvSpPr>
        <p:spPr>
          <a:xfrm>
            <a:off x="914400" y="1143000"/>
            <a:ext cx="5715000" cy="5257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Exists in Rust and SPARK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Formally proven in SPARK with invariants and the GNATprover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Data structures are complex enough, continuous memory blocks which makes it ideal for experiment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 rot="10200">
            <a:off x="1720080" y="3439080"/>
            <a:ext cx="6962760" cy="2493720"/>
          </a:xfrm>
          <a:prstGeom prst="rect">
            <a:avLst/>
          </a:prstGeom>
          <a:ln w="0">
            <a:noFill/>
          </a:ln>
        </p:spPr>
      </p:pic>
      <p:sp>
        <p:nvSpPr>
          <p:cNvPr id="163" name="Footer Placeholder 15"/>
          <p:cNvSpPr txBox="1"/>
          <p:nvPr/>
        </p:nvSpPr>
        <p:spPr>
          <a:xfrm>
            <a:off x="4038840" y="635688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Method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03DBA9F-DC42-4882-8716-78D027FA488A}" type="slidenum">
              <a:t>14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DDABC7E0-46D9-4AAF-A253-8A1C5B569F08}" type="datetime1">
              <a:rPr lang="en-US"/>
              <a:t>05/25/2023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228600" y="1602000"/>
            <a:ext cx="43434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Experiments (1)</a:t>
            </a:r>
            <a:br>
              <a:rPr sz="4400"/>
            </a:b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Rust → SPARK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4461840" y="248040"/>
            <a:ext cx="6053760" cy="5924160"/>
          </a:xfrm>
          <a:prstGeom prst="rect">
            <a:avLst/>
          </a:prstGeom>
          <a:ln w="0">
            <a:noFill/>
          </a:ln>
        </p:spPr>
      </p:pic>
      <p:sp>
        <p:nvSpPr>
          <p:cNvPr id="166" name="Footer Placeholder 16"/>
          <p:cNvSpPr txBox="1"/>
          <p:nvPr/>
        </p:nvSpPr>
        <p:spPr>
          <a:xfrm>
            <a:off x="4038840" y="635688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C216E19-5D86-42C6-B276-C8C94D6BB5BD}" type="slidenum">
              <a:t>15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8BDDEE9C-AADD-4132-99EB-B2876D19499B}" type="datetime1">
              <a:rPr lang="en-US"/>
              <a:t>05/25/2023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228600" y="1602000"/>
            <a:ext cx="43434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Experiments (1)</a:t>
            </a:r>
            <a:br>
              <a:rPr sz="4400"/>
            </a:b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SPARK → Rust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6118200" y="914400"/>
            <a:ext cx="5769000" cy="4800240"/>
          </a:xfrm>
          <a:prstGeom prst="rect">
            <a:avLst/>
          </a:prstGeom>
          <a:ln w="0">
            <a:noFill/>
          </a:ln>
        </p:spPr>
      </p:pic>
      <p:sp>
        <p:nvSpPr>
          <p:cNvPr id="169" name="Footer Placeholder 17"/>
          <p:cNvSpPr txBox="1"/>
          <p:nvPr/>
        </p:nvSpPr>
        <p:spPr>
          <a:xfrm>
            <a:off x="4038840" y="635688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C31267F-B0E5-43CB-9B73-617DC8A0B7E0}" type="slidenum">
              <a:t>16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115394EC-D4FD-4894-9B10-0480917035ED}" type="datetime1">
              <a:rPr lang="en-US"/>
              <a:t>05/25/2023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Experiments overview 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5338800" y="2286000"/>
            <a:ext cx="6548400" cy="2055240"/>
          </a:xfrm>
          <a:prstGeom prst="rect">
            <a:avLst/>
          </a:prstGeom>
          <a:ln w="0">
            <a:noFill/>
          </a:ln>
        </p:spPr>
      </p:pic>
      <p:sp>
        <p:nvSpPr>
          <p:cNvPr id="172" name=""/>
          <p:cNvSpPr txBox="1"/>
          <p:nvPr/>
        </p:nvSpPr>
        <p:spPr>
          <a:xfrm>
            <a:off x="685800" y="1143000"/>
            <a:ext cx="5029200" cy="469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latin typeface="Arial"/>
              </a:rPr>
              <a:t>Stack types: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Simpler types, aggregates, composite types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Focus on type safety (memory safety and ownership taken care by the compiler for Copy)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Working with compiler and language documentation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Working with layout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Demonstrating memory errors, undefined behavior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Memory safety verified with valgrind 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sp>
        <p:nvSpPr>
          <p:cNvPr id="173" name="Footer Placeholder 18"/>
          <p:cNvSpPr txBox="1"/>
          <p:nvPr/>
        </p:nvSpPr>
        <p:spPr>
          <a:xfrm>
            <a:off x="4038840" y="635688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99FE9AE-847B-44C0-A8E4-8C7B6B323C5B}" type="slidenum">
              <a:t>17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FC4EBDEE-08CC-4DE2-87FE-9854E2724556}" type="datetime1">
              <a:rPr lang="en-US"/>
              <a:t>05/25/2023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0010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Experiments overview (2) 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"/>
          <p:cNvSpPr txBox="1"/>
          <p:nvPr/>
        </p:nvSpPr>
        <p:spPr>
          <a:xfrm>
            <a:off x="914400" y="1141200"/>
            <a:ext cx="5029200" cy="520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latin typeface="Arial"/>
              </a:rPr>
              <a:t>Heap types: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Same as stack types, but in addition: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Defining data structure (“extra wrapper”) to hold complex and nested data types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Implementing native methods/traits for creating, accessing, and modifying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complex data types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“</a:t>
            </a:r>
            <a:r>
              <a:rPr b="0" lang="en-US" sz="1800" spc="-1" strike="noStrike">
                <a:latin typeface="Arial"/>
              </a:rPr>
              <a:t>Good FFI citizen”: Implementing method/traits for dereferencing and dropping memory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after usage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Minimizing unsafe code and delegating to the language semantics as much as possible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sp>
        <p:nvSpPr>
          <p:cNvPr id="176" name="Footer Placeholder 19"/>
          <p:cNvSpPr txBox="1"/>
          <p:nvPr/>
        </p:nvSpPr>
        <p:spPr>
          <a:xfrm>
            <a:off x="4039200" y="6357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177" name=""/>
          <p:cNvSpPr txBox="1"/>
          <p:nvPr/>
        </p:nvSpPr>
        <p:spPr>
          <a:xfrm>
            <a:off x="6285600" y="3886200"/>
            <a:ext cx="4687200" cy="99432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Courier New"/>
              </a:rPr>
              <a:t>// One function allocates memory for a new object.</a:t>
            </a:r>
            <a:endParaRPr b="0" lang="en-US" sz="1000" spc="-1" strike="noStrike">
              <a:latin typeface="Courier New"/>
            </a:endParaRPr>
          </a:p>
          <a:p>
            <a:r>
              <a:rPr b="1" lang="en-US" sz="1000" spc="-1" strike="noStrike">
                <a:latin typeface="Courier New"/>
              </a:rPr>
              <a:t>extern fn ECDSA_SIG_new() -&gt; *mut ECDSA_SIG;</a:t>
            </a:r>
            <a:endParaRPr b="0" lang="en-US" sz="1000" spc="-1" strike="noStrike">
              <a:latin typeface="Courier New"/>
            </a:endParaRPr>
          </a:p>
          <a:p>
            <a:r>
              <a:rPr b="0" lang="en-US" sz="1000" spc="-1" strike="noStrike">
                <a:latin typeface="Courier New"/>
              </a:rPr>
              <a:t>// And another accepts a pointer created by new</a:t>
            </a:r>
            <a:endParaRPr b="0" lang="en-US" sz="1000" spc="-1" strike="noStrike">
              <a:latin typeface="Courier New"/>
            </a:endParaRPr>
          </a:p>
          <a:p>
            <a:r>
              <a:rPr b="0" lang="en-US" sz="1000" spc="-1" strike="noStrike">
                <a:latin typeface="Courier New"/>
              </a:rPr>
              <a:t>// and deallocates it when the caller is done with it.</a:t>
            </a:r>
            <a:endParaRPr b="0" lang="en-US" sz="1000" spc="-1" strike="noStrike">
              <a:latin typeface="Courier New"/>
            </a:endParaRPr>
          </a:p>
          <a:p>
            <a:r>
              <a:rPr b="1" lang="en-US" sz="1000" spc="-1" strike="noStrike">
                <a:latin typeface="Courier New"/>
              </a:rPr>
              <a:t>extern fn ECDSA_SIG_free(sig: *mut ECDSA_SIG);</a:t>
            </a:r>
            <a:endParaRPr b="0" lang="en-US" sz="1000" spc="-1" strike="noStrike">
              <a:latin typeface="Courier New"/>
            </a:endParaRPr>
          </a:p>
        </p:txBody>
      </p:sp>
      <p:sp>
        <p:nvSpPr>
          <p:cNvPr id="178" name=""/>
          <p:cNvSpPr txBox="1"/>
          <p:nvPr/>
        </p:nvSpPr>
        <p:spPr>
          <a:xfrm>
            <a:off x="6629400" y="4880520"/>
            <a:ext cx="4114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J. Gjengset, Rust for Rustaceans [7]</a:t>
            </a: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5371200" y="4343400"/>
            <a:ext cx="914400" cy="0"/>
          </a:xfrm>
          <a:prstGeom prst="line">
            <a:avLst/>
          </a:prstGeom>
          <a:ln cap="rnd" w="29160">
            <a:solidFill>
              <a:srgbClr val="800080"/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2642EE6-4753-432F-95F8-E6ADF37EEE5F}" type="slidenum">
              <a:t>18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98DCF210-BF5C-4264-93A9-2B776A1A12DA}" type="datetime1">
              <a:rPr lang="en-US"/>
              <a:t>05/25/2023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21158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Example: one </a:t>
            </a:r>
            <a:br>
              <a:rPr sz="4400"/>
            </a:b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SPARK String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"/>
          <p:cNvSpPr txBox="1"/>
          <p:nvPr/>
        </p:nvSpPr>
        <p:spPr>
          <a:xfrm>
            <a:off x="228600" y="1141200"/>
            <a:ext cx="5029200" cy="3673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String is a heap type: we need first to find correct sub-types (i32? c_char or u8?)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Fat pointer (bounds + array)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Finding instructions in the GNAT compiler book: bounds come last when FFI with C conventions.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It follow the C ABI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685800" y="4678560"/>
            <a:ext cx="2971800" cy="74664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5715000" y="3193200"/>
            <a:ext cx="5943600" cy="2521800"/>
          </a:xfrm>
          <a:prstGeom prst="rect">
            <a:avLst/>
          </a:prstGeom>
          <a:ln w="0">
            <a:noFill/>
          </a:ln>
        </p:spPr>
      </p:pic>
      <p:sp>
        <p:nvSpPr>
          <p:cNvPr id="184" name="Footer Placeholder 20"/>
          <p:cNvSpPr txBox="1"/>
          <p:nvPr/>
        </p:nvSpPr>
        <p:spPr>
          <a:xfrm>
            <a:off x="4039560" y="635760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185" name=""/>
          <p:cNvSpPr/>
          <p:nvPr/>
        </p:nvSpPr>
        <p:spPr>
          <a:xfrm>
            <a:off x="3641400" y="4990320"/>
            <a:ext cx="2057400" cy="0"/>
          </a:xfrm>
          <a:prstGeom prst="line">
            <a:avLst/>
          </a:prstGeom>
          <a:ln w="38160">
            <a:solidFill>
              <a:srgbClr val="8d1d75"/>
            </a:solidFill>
            <a:prstDash val="lg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DF689D2-02FA-4DDA-A2C2-D2B7C7154339}" type="slidenum">
              <a:t>19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3788B2D8-5299-47AB-A0B2-FCBABD8C3A60}" type="datetime1">
              <a:rPr lang="en-US"/>
              <a:t>05/25/2023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/>
          </p:nvPr>
        </p:nvSpPr>
        <p:spPr>
          <a:xfrm>
            <a:off x="457200" y="1165680"/>
            <a:ext cx="9716400" cy="1348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1" lang="sv-SE" sz="2600" spc="-1" strike="noStrike">
                <a:solidFill>
                  <a:srgbClr val="000000"/>
                </a:solidFill>
                <a:latin typeface="Calibri"/>
              </a:rPr>
              <a:t>FFI, </a:t>
            </a:r>
            <a:r>
              <a:rPr b="0" lang="sv-SE" sz="2600" spc="-1" strike="noStrike">
                <a:solidFill>
                  <a:srgbClr val="000000"/>
                </a:solidFill>
                <a:latin typeface="Calibri"/>
              </a:rPr>
              <a:t>or</a:t>
            </a:r>
            <a:r>
              <a:rPr b="1" lang="sv-SE" sz="2600" spc="-1" strike="noStrike">
                <a:solidFill>
                  <a:srgbClr val="000000"/>
                </a:solidFill>
                <a:latin typeface="Calibri"/>
              </a:rPr>
              <a:t> Foreign Function Interfaces</a:t>
            </a:r>
            <a:r>
              <a:rPr b="0" lang="sv-SE" sz="2600" spc="-1" strike="noStrike">
                <a:solidFill>
                  <a:srgbClr val="000000"/>
                </a:solidFill>
                <a:latin typeface="Calibri"/>
              </a:rPr>
              <a:t> == Bindings</a:t>
            </a:r>
            <a:endParaRPr b="0" lang="sv-SE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sv-SE" sz="26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sv-SE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sv-SE" sz="2600" spc="-1" strike="noStrike">
                <a:solidFill>
                  <a:srgbClr val="000000"/>
                </a:solidFill>
                <a:latin typeface="Calibri"/>
              </a:rPr>
              <a:t>Usually done through C/C++ → too much freedom = too much responsibility! </a:t>
            </a:r>
            <a:endParaRPr b="0" lang="sv-SE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b="0" lang="sv-SE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sv-SE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Memory errors come from unsafe languages</a:t>
            </a:r>
            <a:r>
              <a:rPr b="0" lang="sv-SE" sz="2000" spc="-1" strike="noStrike">
                <a:solidFill>
                  <a:srgbClr val="000000"/>
                </a:solidFill>
                <a:latin typeface="Calibri"/>
                <a:ea typeface="Noto Sans CJK SC"/>
              </a:rPr>
              <a:t>[1] </a:t>
            </a:r>
            <a:r>
              <a:rPr b="0" lang="sv-SE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→  safety-critical, systems programming, low level</a:t>
            </a:r>
            <a:endParaRPr b="0" lang="sv-SE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b="0" lang="sv-SE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v-SE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FFI in software engineering is difficult and error prone, reason in new paradigm </a:t>
            </a:r>
            <a:r>
              <a:rPr b="0" lang="sv-SE" sz="2000" spc="-1" strike="noStrike">
                <a:solidFill>
                  <a:srgbClr val="333333"/>
                </a:solidFill>
                <a:latin typeface="Calibri"/>
                <a:ea typeface="Noto Sans CJK SC"/>
              </a:rPr>
              <a:t>[2]</a:t>
            </a:r>
            <a:endParaRPr b="0" lang="sv-SE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b="0" lang="sv-SE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sv-SE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FFI safe/unsafe languages is potentially more unsafe than the rest! </a:t>
            </a:r>
            <a:r>
              <a:rPr b="0" lang="sv-SE" sz="2000" spc="-1" strike="noStrike">
                <a:solidFill>
                  <a:srgbClr val="333333"/>
                </a:solidFill>
                <a:latin typeface="Calibri"/>
                <a:ea typeface="Noto Sans CJK SC"/>
              </a:rPr>
              <a:t>[3]</a:t>
            </a:r>
            <a:endParaRPr b="0" lang="sv-SE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Straight Connector 4"/>
          <p:cNvSpPr/>
          <p:nvPr/>
        </p:nvSpPr>
        <p:spPr>
          <a:xfrm>
            <a:off x="591840" y="6252480"/>
            <a:ext cx="10851120" cy="43560"/>
          </a:xfrm>
          <a:prstGeom prst="line">
            <a:avLst/>
          </a:prstGeom>
          <a:ln w="6480">
            <a:solidFill>
              <a:srgbClr val="1954a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PlaceHolder 2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Introduction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89" name="Title 25"/>
          <p:cNvSpPr txBox="1"/>
          <p:nvPr/>
        </p:nvSpPr>
        <p:spPr>
          <a:xfrm>
            <a:off x="457560" y="22860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Problem statement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9FC3B69-A492-42DC-90DC-20A7A804666D}" type="slidenum">
              <a:t>2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BB5EF8EB-2331-4923-80E5-2C36445EB394}" type="datetime1">
              <a:rPr lang="en-US"/>
              <a:t>05/25/2023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07442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Example: </a:t>
            </a:r>
            <a:br>
              <a:rPr sz="4400"/>
            </a:b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one Rust String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"/>
          <p:cNvSpPr txBox="1"/>
          <p:nvPr/>
        </p:nvSpPr>
        <p:spPr>
          <a:xfrm>
            <a:off x="457200" y="1410120"/>
            <a:ext cx="5029200" cy="3673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String is still a heap type: Vec of u8, building on inner types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Still a fat pointer with capacity, len, buffer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It is not FFI safe and cannot be exported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Must be encoded as c_char for Ada/SPARK (u8 will work but safety and consistency are key!) len and capacity are not Integers!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Forgetting must be implemented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457200" y="4831920"/>
            <a:ext cx="3657600" cy="425880"/>
          </a:xfrm>
          <a:prstGeom prst="rect">
            <a:avLst/>
          </a:prstGeom>
          <a:ln w="0">
            <a:noFill/>
          </a:ln>
        </p:spPr>
      </p:pic>
      <p:pic>
        <p:nvPicPr>
          <p:cNvPr id="189" name="" descr=""/>
          <p:cNvPicPr/>
          <p:nvPr/>
        </p:nvPicPr>
        <p:blipFill>
          <a:blip r:embed="rId2"/>
          <a:stretch/>
        </p:blipFill>
        <p:spPr>
          <a:xfrm>
            <a:off x="6172200" y="1401120"/>
            <a:ext cx="5871960" cy="4542480"/>
          </a:xfrm>
          <a:prstGeom prst="rect">
            <a:avLst/>
          </a:prstGeom>
          <a:ln w="0">
            <a:noFill/>
          </a:ln>
        </p:spPr>
      </p:pic>
      <p:sp>
        <p:nvSpPr>
          <p:cNvPr id="190" name="Footer Placeholder 21"/>
          <p:cNvSpPr txBox="1"/>
          <p:nvPr/>
        </p:nvSpPr>
        <p:spPr>
          <a:xfrm>
            <a:off x="4039560" y="635760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191" name=""/>
          <p:cNvSpPr/>
          <p:nvPr/>
        </p:nvSpPr>
        <p:spPr>
          <a:xfrm>
            <a:off x="4343400" y="5029200"/>
            <a:ext cx="2057400" cy="0"/>
          </a:xfrm>
          <a:prstGeom prst="line">
            <a:avLst/>
          </a:prstGeom>
          <a:ln w="38160">
            <a:solidFill>
              <a:srgbClr val="8d1d75"/>
            </a:solidFill>
            <a:prstDash val="lg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291C83E-099D-4E94-B476-4AD0193DE458}" type="slidenum">
              <a:t>20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C4B4E94D-86A6-4EED-BF35-D875BD72F68A}" type="datetime1">
              <a:rPr lang="en-US"/>
              <a:t>05/25/2023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0010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BBQueue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"/>
          <p:cNvSpPr txBox="1"/>
          <p:nvPr/>
        </p:nvSpPr>
        <p:spPr>
          <a:xfrm>
            <a:off x="457200" y="1371600"/>
            <a:ext cx="7315200" cy="2138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GrantW, GrantR → Header → Buffer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Grant holds a mutable reference to the header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The Grant can atomically touch the variables of the header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 rot="10200">
            <a:off x="2060640" y="3210840"/>
            <a:ext cx="6962760" cy="2493720"/>
          </a:xfrm>
          <a:prstGeom prst="rect">
            <a:avLst/>
          </a:prstGeom>
          <a:ln w="0">
            <a:noFill/>
          </a:ln>
        </p:spPr>
      </p:pic>
      <p:sp>
        <p:nvSpPr>
          <p:cNvPr id="195" name="Footer Placeholder 22"/>
          <p:cNvSpPr txBox="1"/>
          <p:nvPr/>
        </p:nvSpPr>
        <p:spPr>
          <a:xfrm>
            <a:off x="4039560" y="635760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0D240CD-ADE1-4048-82F5-2DD2733DCD56}" type="slidenum">
              <a:t>21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AE4241B1-DF96-446F-868B-EEE8472B3CD5}" type="datetime1">
              <a:rPr lang="en-US"/>
              <a:t>05/25/2023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0010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BBQueue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"/>
          <p:cNvSpPr txBox="1"/>
          <p:nvPr/>
        </p:nvSpPr>
        <p:spPr>
          <a:xfrm>
            <a:off x="457200" y="1191240"/>
            <a:ext cx="5029200" cy="520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We must: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1. guarantee consistent layout across the FFI border (guaranteed by the data structure);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2. provide pointers to the grant and the content of the header;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3. ensure that the header fields are of the right size and are atomic;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4. ensure the absence of undefined behavior where it can be introduced;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5. ensure the functions in SPARK interact with the atomic variables in the exact prescribed order — to guarantee thread safety;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6. Respect the good FFI citizen principles.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5943600" y="685800"/>
            <a:ext cx="5384160" cy="5257800"/>
          </a:xfrm>
          <a:prstGeom prst="rect">
            <a:avLst/>
          </a:prstGeom>
          <a:ln w="0">
            <a:noFill/>
          </a:ln>
        </p:spPr>
      </p:pic>
      <p:sp>
        <p:nvSpPr>
          <p:cNvPr id="199" name="Footer Placeholder 23"/>
          <p:cNvSpPr txBox="1"/>
          <p:nvPr/>
        </p:nvSpPr>
        <p:spPr>
          <a:xfrm>
            <a:off x="4039560" y="635760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217261A-A190-4504-AF74-FB02589C169E}" type="slidenum">
              <a:t>22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5FD1A4D9-2F30-4D1D-92E8-71084B09DDE4}" type="datetime1">
              <a:rPr lang="en-US"/>
              <a:t>05/25/2023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Results 1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"/>
          <p:cNvSpPr txBox="1"/>
          <p:nvPr/>
        </p:nvSpPr>
        <p:spPr>
          <a:xfrm>
            <a:off x="457200" y="1154160"/>
            <a:ext cx="5257800" cy="478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Rely on documentation. It is spread between language and compiler docs.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Good FFI citizen (do not unwind, alloc/dealloc must be local) is a must and empirically no memory errors were found with valgrind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Great tooling is lost in transaction: the compiler, miri is not mature for FFI, same as GNATprove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It is extremely error prone as per literature.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References cannot  be used across FFI! Back to pointer logic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Use separation of concerns 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5715000" y="4800600"/>
            <a:ext cx="5270040" cy="1143000"/>
          </a:xfrm>
          <a:prstGeom prst="rect">
            <a:avLst/>
          </a:prstGeom>
          <a:ln w="0">
            <a:noFill/>
          </a:ln>
        </p:spPr>
      </p:pic>
      <p:sp>
        <p:nvSpPr>
          <p:cNvPr id="203" name=""/>
          <p:cNvSpPr/>
          <p:nvPr/>
        </p:nvSpPr>
        <p:spPr>
          <a:xfrm>
            <a:off x="3898080" y="5157360"/>
            <a:ext cx="2057400" cy="0"/>
          </a:xfrm>
          <a:prstGeom prst="line">
            <a:avLst/>
          </a:prstGeom>
          <a:ln w="38160">
            <a:solidFill>
              <a:srgbClr val="8d1d75"/>
            </a:solidFill>
            <a:prstDash val="lg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Footer Placeholder 24"/>
          <p:cNvSpPr txBox="1"/>
          <p:nvPr/>
        </p:nvSpPr>
        <p:spPr>
          <a:xfrm>
            <a:off x="4039920" y="63579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Results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5D52A59-768F-4FA3-9804-AC971393604B}" type="slidenum">
              <a:t>23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DA3EA111-069D-452E-A9F2-75D42E27DB0E}" type="datetime1">
              <a:rPr lang="en-US"/>
              <a:t>05/25/2023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Results 2: memory interaction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"/>
          <p:cNvSpPr txBox="1"/>
          <p:nvPr/>
        </p:nvSpPr>
        <p:spPr>
          <a:xfrm>
            <a:off x="457200" y="1371600"/>
            <a:ext cx="5029200" cy="495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Some memory regions are inaccessible. SPARK must use named pointers. Rust has Allocator trait but not stabilized.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SPARK is less flexible in its ownership (no lifetimes) in some respects (assumes ownership over the whole array in one function, no slicing)!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But SPARK is more flexible in memory allocation: storage pools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SPARK is more flexible to interact with external code/Rust protects most types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sp>
        <p:nvSpPr>
          <p:cNvPr id="207" name="Footer Placeholder 25"/>
          <p:cNvSpPr txBox="1"/>
          <p:nvPr/>
        </p:nvSpPr>
        <p:spPr>
          <a:xfrm>
            <a:off x="4040280" y="63583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Results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1FFCE1B-F525-4881-9EA2-C1C30247B55F}" type="slidenum">
              <a:t>24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E17DA04B-8A0C-4571-A852-229F4E0886BE}" type="datetime1">
              <a:rPr lang="en-US"/>
              <a:t>05/25/2023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4572000" y="2971800"/>
            <a:ext cx="5314680" cy="3200040"/>
          </a:xfrm>
          <a:prstGeom prst="rect">
            <a:avLst/>
          </a:prstGeom>
          <a:ln w="0">
            <a:noFill/>
          </a:ln>
        </p:spPr>
      </p:pic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02870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Results 3: Exceptions and panic!() 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"/>
          <p:cNvSpPr txBox="1"/>
          <p:nvPr/>
        </p:nvSpPr>
        <p:spPr>
          <a:xfrm>
            <a:off x="457200" y="1371600"/>
            <a:ext cx="5029200" cy="290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Unwinding across FFI is undefined behavior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In microcontrollers it is impossible to unwind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It is bad FFI citizen behavior!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SPARK has no support for exceptions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We can never go back to a “safe” state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sp>
        <p:nvSpPr>
          <p:cNvPr id="211" name="Footer Placeholder 26"/>
          <p:cNvSpPr txBox="1"/>
          <p:nvPr/>
        </p:nvSpPr>
        <p:spPr>
          <a:xfrm>
            <a:off x="4040280" y="63583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Results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9DF4999-CEC2-425B-BEB9-D2B7885D4797}" type="slidenum">
              <a:t>25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8CCE8B7B-EC0A-41AA-BDF9-B1316E3E8414}" type="datetime1">
              <a:rPr lang="en-US"/>
              <a:t>05/25/2023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Conclusions: does Rust SPARK joy?</a:t>
            </a:r>
            <a:endParaRPr b="0" lang="sv-SE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800" spc="-1" strike="noStrike">
                <a:solidFill>
                  <a:srgbClr val="000000"/>
                </a:solidFill>
                <a:latin typeface="Calibri"/>
              </a:rPr>
              <a:t>A tool is feasible but!</a:t>
            </a: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Gather information that is compiler and platform specific</a:t>
            </a: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If being careful the </a:t>
            </a:r>
            <a:r>
              <a:rPr b="1" lang="sv-SE" sz="1800" spc="-1" strike="noStrike">
                <a:solidFill>
                  <a:srgbClr val="000000"/>
                </a:solidFill>
                <a:latin typeface="Calibri"/>
              </a:rPr>
              <a:t>consistency of Rust SPARK</a:t>
            </a: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 is preserved, </a:t>
            </a: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but in case of error we are back to the weakest link</a:t>
            </a: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→ </a:t>
            </a: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It becomes extremely easy to ”lie” to the compiler</a:t>
            </a: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Strong reliance on the C ABI</a:t>
            </a: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Absence on tooling and compiler protection</a:t>
            </a: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Straight Connector 2"/>
          <p:cNvSpPr/>
          <p:nvPr/>
        </p:nvSpPr>
        <p:spPr>
          <a:xfrm>
            <a:off x="591840" y="6252480"/>
            <a:ext cx="10851120" cy="43560"/>
          </a:xfrm>
          <a:prstGeom prst="line">
            <a:avLst/>
          </a:prstGeom>
          <a:ln w="6480">
            <a:solidFill>
              <a:srgbClr val="1954a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PlaceHolder 3"/>
          <p:cNvSpPr>
            <a:spLocks noGrp="1"/>
          </p:cNvSpPr>
          <p:nvPr>
            <p:ph type="ftr" idx="1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16" name="Footer Placeholder 27"/>
          <p:cNvSpPr txBox="1"/>
          <p:nvPr/>
        </p:nvSpPr>
        <p:spPr>
          <a:xfrm>
            <a:off x="4040280" y="63583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Conclusion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D9B5007-C768-4FB5-A0FB-511471C68F77}" type="slidenum">
              <a:t>26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4BAB051A-653C-46A7-B435-08659851BDAC}" type="datetime1">
              <a:rPr lang="en-US"/>
              <a:t>05/25/2023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Future work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Find and automatize information about types</a:t>
            </a:r>
            <a:endParaRPr b="0" lang="sv-SE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Get inspiration from Bindgen/Cbindgen</a:t>
            </a:r>
            <a:endParaRPr b="0" lang="sv-SE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Develop tooling for FFI Rust/SPARK</a:t>
            </a:r>
            <a:endParaRPr b="0" lang="sv-SE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Assess performance </a:t>
            </a:r>
            <a:endParaRPr b="0" lang="sv-SE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Formal verification!</a:t>
            </a:r>
            <a:endParaRPr b="0" lang="sv-SE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Rewrite of BBQueue?</a:t>
            </a:r>
            <a:endParaRPr b="0" lang="sv-SE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9" name="Straight Connector 5"/>
          <p:cNvSpPr/>
          <p:nvPr/>
        </p:nvSpPr>
        <p:spPr>
          <a:xfrm>
            <a:off x="591840" y="6252480"/>
            <a:ext cx="10851120" cy="43560"/>
          </a:xfrm>
          <a:prstGeom prst="line">
            <a:avLst/>
          </a:prstGeom>
          <a:ln w="6480">
            <a:solidFill>
              <a:srgbClr val="1954a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PlaceHolder 3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Conclusion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21AE354-16D3-4A1A-847E-2E4A089D90D0}" type="slidenum">
              <a:t>27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8F124E15-60C6-4626-923A-5CECD5090D6C}" type="datetime1">
              <a:rPr lang="en-US"/>
              <a:t>05/25/2023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6172200" y="685800"/>
            <a:ext cx="10362960" cy="5181120"/>
          </a:xfrm>
          <a:prstGeom prst="rect">
            <a:avLst/>
          </a:prstGeom>
          <a:ln w="0">
            <a:noFill/>
          </a:ln>
        </p:spPr>
      </p:pic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8616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sv-SE" sz="2500" spc="-1" strike="noStrike">
                <a:solidFill>
                  <a:srgbClr val="000000"/>
                </a:solidFill>
                <a:latin typeface="Calibri"/>
              </a:rPr>
              <a:t>Thank you for listening!</a:t>
            </a:r>
            <a:endParaRPr b="0" lang="sv-SE" sz="2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3" name=""/>
          <p:cNvSpPr txBox="1"/>
          <p:nvPr/>
        </p:nvSpPr>
        <p:spPr>
          <a:xfrm>
            <a:off x="1600200" y="1690200"/>
            <a:ext cx="180720" cy="4561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224" name="" descr=""/>
          <p:cNvPicPr/>
          <p:nvPr/>
        </p:nvPicPr>
        <p:blipFill>
          <a:blip r:embed="rId2"/>
          <a:stretch/>
        </p:blipFill>
        <p:spPr>
          <a:xfrm>
            <a:off x="1752840" y="3200400"/>
            <a:ext cx="3504960" cy="23389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A51BE5A-035A-4408-8CFA-00DC8CA0AF35}" type="slidenum">
              <a:t>28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044D9967-B3A1-4F87-85F6-A05896E2AFD6}" type="datetime1">
              <a:rPr lang="en-US"/>
              <a:t>05/25/2023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8616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THANK YOU</a:t>
            </a: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"/>
          <p:cNvSpPr txBox="1"/>
          <p:nvPr/>
        </p:nvSpPr>
        <p:spPr>
          <a:xfrm>
            <a:off x="1600200" y="1690200"/>
            <a:ext cx="180720" cy="4561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227" name=""/>
          <p:cNvSpPr txBox="1"/>
          <p:nvPr/>
        </p:nvSpPr>
        <p:spPr>
          <a:xfrm>
            <a:off x="457200" y="1143000"/>
            <a:ext cx="9829800" cy="542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[1] “NSA Releases Guidance on How to Protect Against Software Memory Safety Issues,” National Security Agency/Central Security Service, 2022. https://www.nsa.gov/Press-Room/News-Highlights/Article/Article/3215760/nsa-releases-guidance-on-how-to-protect-against-software-memory-safety-issues (accessed Feb. 13, 2023).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[2] S. Li, “Improving Quality of Soft ware with Foreign Function Interfaces using Static Analysis,” Doctoral dissertation, Lehigh University, 2014. Accessed: Feb. 13, 2023. [Online]. Available: https://www.semanticscholar.org/paper/Improving-Quality-of-Soft-ware-with-Foreign-using-Preserve-Li/8d0b6db3858946c27657567d42f684a32d34e4f3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[3] S. Mergendahl, N. Burow, and H. Okhravi, “Cross-Language Attacks,” in Proceedings 2022 Network and Distributed System Security Symposium, San Diego, CA, USA: Internet Society, 2022. doi: 10.14722/ndss.2022.24078.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[4] R. Pereira et al., “Energy efficiency across programming languages: how do energy, time, and memory relate?,” in Proceedings of the 10th ACM SIGPLAN International Conference on Software Language Engineering, in SLE 2017. New York, NY, USA: Association for Computing Machinery, Oct. 2017, pp. 256–267. doi: 10.1145/3136014.3136031.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[5] L. Soares, “Understanding Ownership in Rust with Examples,” Coinmonks, May 23, 2023. https://medium.com/coinmonks/understanding-ownership-in-rust-with-examples-73835ba931b1 (accessed May 24, 2023).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[6] J. Munns, “The design and implementation of a lock-free ring-buffer with contiguous reservations - Ferrous Systems,” Mar. 06, 2019. https://ferrous-systems.com/blog/lock-free-ring-buffer/ (accessed Apr. 28, 2023).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[7] J. Gjengset, Rust for Rustaceans. no starch press, 2021. Accessed: Mar. 06, 2023. [Online]. Available: </a:t>
            </a:r>
            <a:r>
              <a:rPr b="0" lang="en-US" sz="1000" spc="-1" strike="noStrike">
                <a:latin typeface="Arial"/>
                <a:hlinkClick r:id="rId1"/>
              </a:rPr>
              <a:t>https://rust-for-rustaceans.com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[8] L. Szekeres, M. Payer, Tao Wei, and D. Song, “SoK: Eternal War in Memory,” in 2013 IEEE Symposium on Security and Privacy, Berkeley, CA: IEEE, May 2013, pp. 48–62. doi: 10.1109/SP.2013.13.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[9] “Memory Safe Languages in Android 13,” Google Online Security Blog. https://security.googleblog.com/2022/12/memory-safe-languages-in-android-13.html (accessed May 25, 2023).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E5B2B2F-2B8B-4826-99A9-8093F96131BA}" type="slidenum">
              <a:t>29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620735AE-5F2A-4943-B6E0-C35DE5B5801D}" type="datetime1">
              <a:rPr lang="en-US"/>
              <a:t>05/25/2023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Research question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1330560" y="1437120"/>
            <a:ext cx="8499240" cy="487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What are the best practices for secure bindings between safe </a:t>
            </a:r>
            <a:r>
              <a:rPr b="0" lang="sv-SE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languages Rust and SPARK?</a:t>
            </a:r>
            <a:endParaRPr b="0" lang="sv-SE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b="0" lang="sv-SE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Goal: </a:t>
            </a:r>
            <a:r>
              <a:rPr b="1" lang="sv-SE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Recommendations for binding safely Rust and </a:t>
            </a:r>
            <a:r>
              <a:rPr b="1" lang="sv-SE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SPARK by preserving type and memory safety, as well </a:t>
            </a:r>
            <a:r>
              <a:rPr b="1" lang="sv-SE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as ownership</a:t>
            </a:r>
            <a:endParaRPr b="0" lang="sv-SE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b="0" lang="sv-SE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Limitations: Preliminary research from automated tool! </a:t>
            </a:r>
            <a:endParaRPr b="0" lang="sv-SE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200" spc="-1" strike="noStrike">
                <a:solidFill>
                  <a:srgbClr val="000000"/>
                </a:solidFill>
                <a:latin typeface="Calibri"/>
                <a:ea typeface="Noto Sans CJK SC"/>
              </a:rPr>
              <a:t>Future work! → 1. study of performance,  2. sustainability impact, 3. </a:t>
            </a:r>
            <a:r>
              <a:rPr b="0" lang="sv-SE" sz="2200" spc="-1" strike="noStrike">
                <a:solidFill>
                  <a:srgbClr val="000000"/>
                </a:solidFill>
                <a:latin typeface="Calibri"/>
                <a:ea typeface="Noto Sans CJK SC"/>
              </a:rPr>
              <a:t>industrial integration and maintenance</a:t>
            </a:r>
            <a:endParaRPr b="0" lang="sv-SE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b="0" lang="sv-SE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Straight Connector 6"/>
          <p:cNvSpPr/>
          <p:nvPr/>
        </p:nvSpPr>
        <p:spPr>
          <a:xfrm>
            <a:off x="591840" y="6252480"/>
            <a:ext cx="10851120" cy="43560"/>
          </a:xfrm>
          <a:prstGeom prst="line">
            <a:avLst/>
          </a:prstGeom>
          <a:ln w="6480">
            <a:solidFill>
              <a:srgbClr val="1954a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PlaceHolder 3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Introduction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69E14BC-65A2-48C3-ABD6-4CEC96F1311D}" type="slidenum">
              <a:t>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1C9BD444-65F3-44A2-814D-3A3EBCBE66C8}" type="datetime1">
              <a:rPr lang="en-US"/>
              <a:t>05/25/2023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" descr=""/>
          <p:cNvPicPr/>
          <p:nvPr/>
        </p:nvPicPr>
        <p:blipFill>
          <a:blip r:embed="rId1"/>
          <a:srcRect l="-3784" t="23325" r="0" b="36668"/>
          <a:stretch/>
        </p:blipFill>
        <p:spPr>
          <a:xfrm>
            <a:off x="5943600" y="1143360"/>
            <a:ext cx="5029200" cy="2742840"/>
          </a:xfrm>
          <a:prstGeom prst="rect">
            <a:avLst/>
          </a:prstGeom>
          <a:ln w="0">
            <a:noFill/>
          </a:ln>
        </p:spPr>
      </p:pic>
      <p:pic>
        <p:nvPicPr>
          <p:cNvPr id="229" name="" descr=""/>
          <p:cNvPicPr/>
          <p:nvPr/>
        </p:nvPicPr>
        <p:blipFill>
          <a:blip r:embed="rId2"/>
          <a:srcRect l="0" t="0" r="0" b="75316"/>
          <a:stretch/>
        </p:blipFill>
        <p:spPr>
          <a:xfrm>
            <a:off x="457200" y="2050200"/>
            <a:ext cx="5257800" cy="1836000"/>
          </a:xfrm>
          <a:prstGeom prst="rect">
            <a:avLst/>
          </a:prstGeom>
          <a:ln w="0">
            <a:noFill/>
          </a:ln>
        </p:spPr>
      </p:pic>
      <p:pic>
        <p:nvPicPr>
          <p:cNvPr id="230" name="" descr=""/>
          <p:cNvPicPr/>
          <p:nvPr/>
        </p:nvPicPr>
        <p:blipFill>
          <a:blip r:embed="rId3"/>
          <a:srcRect l="-3784" t="63322" r="0" b="0"/>
          <a:stretch/>
        </p:blipFill>
        <p:spPr>
          <a:xfrm>
            <a:off x="3200400" y="4114800"/>
            <a:ext cx="5029200" cy="2514600"/>
          </a:xfrm>
          <a:prstGeom prst="rect">
            <a:avLst/>
          </a:prstGeom>
          <a:ln w="0">
            <a:noFill/>
          </a:ln>
        </p:spPr>
      </p:pic>
      <p:sp>
        <p:nvSpPr>
          <p:cNvPr id="231" name="Title 27"/>
          <p:cNvSpPr txBox="1"/>
          <p:nvPr/>
        </p:nvSpPr>
        <p:spPr>
          <a:xfrm>
            <a:off x="457560" y="45720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Copy and move semantics</a:t>
            </a:r>
            <a:endParaRPr b="0" lang="sv-SE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05F4929-11CE-4946-A09A-BC31B6D8C234}" type="slidenum">
              <a:t>30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2E88174F-56C5-4C2C-BA15-AC853BA7884E}" type="datetime1">
              <a:rPr lang="en-US"/>
              <a:t>05/25/2023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28"/>
          <p:cNvSpPr txBox="1"/>
          <p:nvPr/>
        </p:nvSpPr>
        <p:spPr>
          <a:xfrm>
            <a:off x="228960" y="22860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But what is wrong with C?</a:t>
            </a:r>
            <a:endParaRPr b="0" lang="sv-SE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3" name=""/>
          <p:cNvSpPr txBox="1"/>
          <p:nvPr/>
        </p:nvSpPr>
        <p:spPr>
          <a:xfrm>
            <a:off x="520200" y="1770120"/>
            <a:ext cx="1537200" cy="417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Memory Management: no garbage collector, no memory check at all.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Undefined Behavior: a lot of undefined behaviour, MISRA C cannot cover 27/143 </a:t>
            </a:r>
            <a:r>
              <a:rPr b="0" lang="en-US" sz="800" spc="-1" strike="noStrike">
                <a:latin typeface="Arial"/>
              </a:rPr>
              <a:t>(https://embeddedcomputing.com/technology/security/mirsa-c-cert-c-other-standards/the-place-for-misra-c-in-safe-secure-programming-a-comparison-with-spark)</a:t>
            </a:r>
            <a:endParaRPr b="0" lang="en-US" sz="8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Type Safety: weak, casts are authorized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Pointers: structurally equivalent. everything is possible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Concurrency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2204280" y="1188720"/>
            <a:ext cx="8997120" cy="5212080"/>
          </a:xfrm>
          <a:prstGeom prst="rect">
            <a:avLst/>
          </a:prstGeom>
          <a:ln w="0">
            <a:noFill/>
          </a:ln>
        </p:spPr>
      </p:pic>
      <p:sp>
        <p:nvSpPr>
          <p:cNvPr id="235" name=""/>
          <p:cNvSpPr txBox="1"/>
          <p:nvPr/>
        </p:nvSpPr>
        <p:spPr>
          <a:xfrm>
            <a:off x="228600" y="5715000"/>
            <a:ext cx="251460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[8] L. Szekeres, M. Payer, Tao Wei, and D. Song, “SoK: Eternal War in Memory,”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630F502-606A-4FB5-92BB-2013A18739E7}" type="slidenum">
              <a:t>31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F3B0060B-C9B5-43F6-9737-634F81772623}" type="datetime1">
              <a:rPr lang="en-US"/>
              <a:t>05/25/2023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104382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Background 1: Ferrocene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ftr" idx="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Background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96" name="Subtitle 6"/>
          <p:cNvSpPr txBox="1"/>
          <p:nvPr/>
        </p:nvSpPr>
        <p:spPr>
          <a:xfrm>
            <a:off x="914400" y="3657600"/>
            <a:ext cx="9002520" cy="1600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Ferrous Systems/AdaCore project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Qualification of one version of the Rust compiler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Noto Sans CJK SC"/>
              </a:rPr>
              <a:t>Produce certified code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1863000" y="912600"/>
            <a:ext cx="7966800" cy="2586240"/>
          </a:xfrm>
          <a:prstGeom prst="rect">
            <a:avLst/>
          </a:prstGeom>
          <a:ln w="0">
            <a:noFill/>
          </a:ln>
        </p:spPr>
      </p:pic>
      <p:sp>
        <p:nvSpPr>
          <p:cNvPr id="98" name=""/>
          <p:cNvSpPr/>
          <p:nvPr/>
        </p:nvSpPr>
        <p:spPr>
          <a:xfrm rot="2692200">
            <a:off x="5028840" y="1143000"/>
            <a:ext cx="2057400" cy="1600200"/>
          </a:xfrm>
          <a:prstGeom prst="ellipse">
            <a:avLst/>
          </a:prstGeom>
          <a:solidFill>
            <a:srgbClr val="729fcf">
              <a:alpha val="1000"/>
            </a:srgbClr>
          </a:solidFill>
          <a:ln w="19080">
            <a:solidFill>
              <a:srgbClr val="c9211e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2ECE5C4-7417-4A22-9643-EB12627F0C10}" type="slidenum">
              <a:t>4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087CAD8-9A0B-4D6B-A956-89D4C3EDACA5}" type="datetime1">
              <a:rPr lang="en-US"/>
              <a:t>05/25/2023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Background 2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7086600" y="228600"/>
            <a:ext cx="4901760" cy="2671560"/>
          </a:xfrm>
          <a:prstGeom prst="rect">
            <a:avLst/>
          </a:prstGeom>
          <a:ln w="0">
            <a:noFill/>
          </a:ln>
        </p:spPr>
      </p:pic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560" y="1600200"/>
            <a:ext cx="73148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000" spc="-1" strike="noStrike">
                <a:solidFill>
                  <a:srgbClr val="000000"/>
                </a:solidFill>
                <a:latin typeface="Calibri"/>
              </a:rPr>
              <a:t>Unsafe languages: 70% of memory errors[1] </a:t>
            </a:r>
            <a:endParaRPr b="0" lang="sv-SE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000" spc="-1" strike="noStrike">
                <a:solidFill>
                  <a:srgbClr val="000000"/>
                </a:solidFill>
                <a:latin typeface="Calibri"/>
                <a:ea typeface="Noto Sans CJK SC"/>
              </a:rPr>
              <a:t>Safe/Unsafe languages: potentially more </a:t>
            </a:r>
            <a:endParaRPr b="0" lang="sv-SE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sv-SE" sz="2000" spc="-1" strike="noStrike">
                <a:solidFill>
                  <a:srgbClr val="000000"/>
                </a:solidFill>
                <a:latin typeface="Calibri"/>
                <a:ea typeface="Noto Sans CJK SC"/>
              </a:rPr>
              <a:t>unsafe than safe/unsafe combinations</a:t>
            </a:r>
            <a:r>
              <a:rPr b="0" lang="sv-SE" sz="2000" spc="-1" strike="noStrike">
                <a:solidFill>
                  <a:srgbClr val="000000"/>
                </a:solidFill>
                <a:latin typeface="Calibri"/>
              </a:rPr>
              <a:t>[3]</a:t>
            </a:r>
            <a:endParaRPr b="0" lang="sv-SE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sv-SE" sz="2000" spc="-1" strike="noStrike">
                <a:solidFill>
                  <a:srgbClr val="000000"/>
                </a:solidFill>
                <a:latin typeface="Calibri"/>
              </a:rPr>
              <a:t>FFI resuscitate old avenues of attack → weakest link</a:t>
            </a:r>
            <a:endParaRPr b="0" lang="sv-SE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Straight Connector 3"/>
          <p:cNvSpPr/>
          <p:nvPr/>
        </p:nvSpPr>
        <p:spPr>
          <a:xfrm>
            <a:off x="591840" y="6252480"/>
            <a:ext cx="10851120" cy="43560"/>
          </a:xfrm>
          <a:prstGeom prst="line">
            <a:avLst/>
          </a:prstGeom>
          <a:ln w="6480">
            <a:solidFill>
              <a:srgbClr val="1954a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Background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1240200" y="3634200"/>
            <a:ext cx="9275400" cy="2080800"/>
          </a:xfrm>
          <a:prstGeom prst="rect">
            <a:avLst/>
          </a:prstGeom>
          <a:ln w="0">
            <a:noFill/>
          </a:ln>
        </p:spPr>
      </p:pic>
      <p:sp>
        <p:nvSpPr>
          <p:cNvPr id="105" name=""/>
          <p:cNvSpPr txBox="1"/>
          <p:nvPr/>
        </p:nvSpPr>
        <p:spPr>
          <a:xfrm>
            <a:off x="914400" y="5715000"/>
            <a:ext cx="84582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Cross-Language Attacks (CLA) transfer back and forth between languages to circumvent deployed defenses. Mergendahl et al., [2]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6" name=""/>
          <p:cNvSpPr txBox="1"/>
          <p:nvPr/>
        </p:nvSpPr>
        <p:spPr>
          <a:xfrm>
            <a:off x="8001000" y="2968200"/>
            <a:ext cx="342900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[9] “Memory Safe Languages in Android 13,”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67B1910-9226-40C2-A60E-1C41EF723FBE}" type="slidenum">
              <a:t>5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0D4B1A71-036B-4395-99FA-A34AF9C73F49}" type="datetime1">
              <a:rPr lang="en-US"/>
              <a:t>05/25/2023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63200" y="687600"/>
            <a:ext cx="104382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Background 3: Rust and SPARK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Background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109" name=""/>
          <p:cNvSpPr/>
          <p:nvPr/>
        </p:nvSpPr>
        <p:spPr>
          <a:xfrm>
            <a:off x="2287440" y="3321000"/>
            <a:ext cx="343440" cy="208080"/>
          </a:xfrm>
          <a:prstGeom prst="rect">
            <a:avLst/>
          </a:prstGeom>
          <a:noFill/>
          <a:ln w="10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0" name=""/>
          <p:cNvGrpSpPr/>
          <p:nvPr/>
        </p:nvGrpSpPr>
        <p:grpSpPr>
          <a:xfrm>
            <a:off x="457200" y="1371600"/>
            <a:ext cx="4343400" cy="2514600"/>
            <a:chOff x="457200" y="1371600"/>
            <a:chExt cx="4343400" cy="2514600"/>
          </a:xfrm>
        </p:grpSpPr>
        <p:pic>
          <p:nvPicPr>
            <p:cNvPr id="111" name="" descr=""/>
            <p:cNvPicPr/>
            <p:nvPr/>
          </p:nvPicPr>
          <p:blipFill>
            <a:blip r:embed="rId1"/>
            <a:stretch/>
          </p:blipFill>
          <p:spPr>
            <a:xfrm>
              <a:off x="457200" y="1371600"/>
              <a:ext cx="4343400" cy="2514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2" name=""/>
            <p:cNvSpPr/>
            <p:nvPr/>
          </p:nvSpPr>
          <p:spPr>
            <a:xfrm>
              <a:off x="1873080" y="2530080"/>
              <a:ext cx="314280" cy="190440"/>
            </a:xfrm>
            <a:prstGeom prst="rect">
              <a:avLst/>
            </a:prstGeom>
            <a:noFill/>
            <a:ln w="1908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"/>
            <p:cNvSpPr/>
            <p:nvPr/>
          </p:nvSpPr>
          <p:spPr>
            <a:xfrm>
              <a:off x="1909800" y="2143800"/>
              <a:ext cx="314280" cy="190800"/>
            </a:xfrm>
            <a:prstGeom prst="rect">
              <a:avLst/>
            </a:prstGeom>
            <a:noFill/>
            <a:ln w="1908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" name=""/>
            <p:cNvSpPr/>
            <p:nvPr/>
          </p:nvSpPr>
          <p:spPr>
            <a:xfrm>
              <a:off x="2838600" y="1877760"/>
              <a:ext cx="497520" cy="218160"/>
            </a:xfrm>
            <a:prstGeom prst="rect">
              <a:avLst/>
            </a:prstGeom>
            <a:noFill/>
            <a:ln w="19080">
              <a:solidFill>
                <a:srgbClr val="ff4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" name=""/>
            <p:cNvSpPr/>
            <p:nvPr/>
          </p:nvSpPr>
          <p:spPr>
            <a:xfrm>
              <a:off x="2361240" y="2955960"/>
              <a:ext cx="497520" cy="218160"/>
            </a:xfrm>
            <a:prstGeom prst="rect">
              <a:avLst/>
            </a:prstGeom>
            <a:noFill/>
            <a:ln w="19080">
              <a:solidFill>
                <a:srgbClr val="ff4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"/>
            <p:cNvSpPr/>
            <p:nvPr/>
          </p:nvSpPr>
          <p:spPr>
            <a:xfrm>
              <a:off x="2354760" y="2337120"/>
              <a:ext cx="497880" cy="218160"/>
            </a:xfrm>
            <a:prstGeom prst="rect">
              <a:avLst/>
            </a:prstGeom>
            <a:noFill/>
            <a:ln w="19080">
              <a:solidFill>
                <a:srgbClr val="ff4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7" name=""/>
          <p:cNvGrpSpPr/>
          <p:nvPr/>
        </p:nvGrpSpPr>
        <p:grpSpPr>
          <a:xfrm>
            <a:off x="5412600" y="1371600"/>
            <a:ext cx="5464080" cy="4879080"/>
            <a:chOff x="5412600" y="1371600"/>
            <a:chExt cx="5464080" cy="4879080"/>
          </a:xfrm>
        </p:grpSpPr>
        <p:pic>
          <p:nvPicPr>
            <p:cNvPr id="118" name="" descr=""/>
            <p:cNvPicPr/>
            <p:nvPr/>
          </p:nvPicPr>
          <p:blipFill>
            <a:blip r:embed="rId2"/>
            <a:stretch/>
          </p:blipFill>
          <p:spPr>
            <a:xfrm>
              <a:off x="5486400" y="1371600"/>
              <a:ext cx="5390280" cy="4879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9" name=""/>
            <p:cNvSpPr/>
            <p:nvPr/>
          </p:nvSpPr>
          <p:spPr>
            <a:xfrm>
              <a:off x="5412600" y="2205720"/>
              <a:ext cx="228600" cy="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"/>
            <p:cNvSpPr/>
            <p:nvPr/>
          </p:nvSpPr>
          <p:spPr>
            <a:xfrm>
              <a:off x="7351200" y="2206080"/>
              <a:ext cx="228600" cy="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"/>
            <p:cNvSpPr/>
            <p:nvPr/>
          </p:nvSpPr>
          <p:spPr>
            <a:xfrm>
              <a:off x="9144000" y="2514600"/>
              <a:ext cx="228600" cy="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"/>
            <p:cNvSpPr/>
            <p:nvPr/>
          </p:nvSpPr>
          <p:spPr>
            <a:xfrm>
              <a:off x="5426280" y="1864800"/>
              <a:ext cx="228600" cy="0"/>
            </a:xfrm>
            <a:prstGeom prst="line">
              <a:avLst/>
            </a:prstGeom>
            <a:ln w="0">
              <a:solidFill>
                <a:srgbClr val="ff4000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"/>
            <p:cNvSpPr/>
            <p:nvPr/>
          </p:nvSpPr>
          <p:spPr>
            <a:xfrm>
              <a:off x="7331400" y="1884240"/>
              <a:ext cx="228600" cy="0"/>
            </a:xfrm>
            <a:prstGeom prst="line">
              <a:avLst/>
            </a:prstGeom>
            <a:ln w="0">
              <a:solidFill>
                <a:srgbClr val="ff4000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"/>
            <p:cNvSpPr/>
            <p:nvPr/>
          </p:nvSpPr>
          <p:spPr>
            <a:xfrm>
              <a:off x="9144000" y="2743200"/>
              <a:ext cx="228600" cy="0"/>
            </a:xfrm>
            <a:prstGeom prst="line">
              <a:avLst/>
            </a:prstGeom>
            <a:ln w="0">
              <a:solidFill>
                <a:srgbClr val="ff4000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5" name=""/>
          <p:cNvSpPr txBox="1"/>
          <p:nvPr/>
        </p:nvSpPr>
        <p:spPr>
          <a:xfrm>
            <a:off x="457200" y="4343400"/>
            <a:ext cx="4343400" cy="107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Energy Efficiency across Programming Languages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How Do Energy, Time, and Memory Relate?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  <a:ea typeface="Noto Sans CJK SC"/>
              </a:rPr>
              <a:t>R. Pereira et al.</a:t>
            </a:r>
            <a:r>
              <a:rPr b="0" lang="en-US" sz="1000" spc="-1" strike="noStrike">
                <a:latin typeface="Arial"/>
              </a:rPr>
              <a:t>[3] 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21503D2-735D-4EAC-8A5D-86C40A2FD7CA}" type="slidenum">
              <a:t>6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6298FE88-FF14-4C89-9DBD-595CDB938057}" type="datetime1">
              <a:rPr lang="en-US"/>
              <a:t>05/25/2023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8098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Background 4: Rust safety guarantees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ftr" idx="1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Background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128" name="Subtitle 4"/>
          <p:cNvSpPr txBox="1"/>
          <p:nvPr/>
        </p:nvSpPr>
        <p:spPr>
          <a:xfrm>
            <a:off x="228600" y="1371600"/>
            <a:ext cx="6629400" cy="3657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Rust is a strong typed language. Type safety, memory safety and ownership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Unsafe Rust allows to deviate from the borrow checker but invariants must be followed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Unsafe Rust </a:t>
            </a: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limited to 4 operations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: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Dereference a raw pointer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Call an unsafe function or method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Access or modify a mutable static variable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Implement an unsafe trait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29" name=""/>
          <p:cNvSpPr txBox="1"/>
          <p:nvPr/>
        </p:nvSpPr>
        <p:spPr>
          <a:xfrm>
            <a:off x="7315200" y="3429000"/>
            <a:ext cx="688176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600" spc="-1" strike="noStrike">
                <a:latin typeface="Arial"/>
              </a:rPr>
              <a:t>https://doc.rust-lang.org/beta/std/slice/fn.from_raw_parts_mut.html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30" name=""/>
          <p:cNvSpPr txBox="1"/>
          <p:nvPr/>
        </p:nvSpPr>
        <p:spPr>
          <a:xfrm>
            <a:off x="7315200" y="1143000"/>
            <a:ext cx="4114800" cy="207612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Safety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Behavior is undefined if any of the following conditions are violated: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   </a:t>
            </a:r>
            <a:r>
              <a:rPr b="0" lang="en-US" sz="1000" spc="-1" strike="noStrike">
                <a:latin typeface="Arial"/>
              </a:rPr>
              <a:t>1. data must be valid for both reads and writes for len * mem::size_of::&lt;T&gt;() many bytes, and it must be properly aligned. This means in particular: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        </a:t>
            </a:r>
            <a:r>
              <a:rPr b="0" lang="en-US" sz="1000" spc="-1" strike="noStrike">
                <a:latin typeface="Arial"/>
              </a:rPr>
              <a:t>1.1 The entire memory range of this slice must be contained within a single allocated object! Slices can never span across multiple allocated objects.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        </a:t>
            </a:r>
            <a:r>
              <a:rPr b="0" lang="en-US" sz="1000" spc="-1" strike="noStrike">
                <a:latin typeface="Arial"/>
              </a:rPr>
              <a:t>1.2 data must be non-null and aligned even for zero-length slices. 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...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675F841-336E-4F05-B31A-7A898DAFC010}" type="slidenum">
              <a:t>7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E448F0B8-DEF6-4770-BBAE-83CE459CA6F3}" type="datetime1">
              <a:rPr lang="en-US"/>
              <a:t>05/25/2023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18280" y="1122480"/>
            <a:ext cx="104382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Background 5: SPARK safety guarantees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Background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133" name="Subtitle 3"/>
          <p:cNvSpPr txBox="1"/>
          <p:nvPr/>
        </p:nvSpPr>
        <p:spPr>
          <a:xfrm>
            <a:off x="827280" y="2057400"/>
            <a:ext cx="9002520" cy="2971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SPARK: biggest possible subset of Ada with specification and sound verification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Pointers ownership rules added in 2019, forbids aliasing, allows begning aliasing (“observing”)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Support for mathematical proofs: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absence of runtime exceptions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verify the fulfillment of security and safety properties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or establish that the software follows its specifications/behavior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C70B4CC-2020-4B5E-81D5-BBD60100AFA9}" type="slidenum">
              <a:t>8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6BF764DB-17D3-40B5-B581-2A1CE4579051}" type="datetime1">
              <a:rPr lang="en-US"/>
              <a:t>05/25/2023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30400"/>
            <a:ext cx="104382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Background 3: What is ownership?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Background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136" name="Subtitle 9"/>
          <p:cNvSpPr txBox="1"/>
          <p:nvPr/>
        </p:nvSpPr>
        <p:spPr>
          <a:xfrm>
            <a:off x="370080" y="1371600"/>
            <a:ext cx="3744720" cy="3657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000000"/>
                </a:solidFill>
                <a:latin typeface="Calibri"/>
              </a:rPr>
              <a:t>Rust ownership: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- one place in memory has one owner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- the compiler annotates the types with lifetimes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- the compiler removes the memory when the owner is out of scope.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000000"/>
                </a:solidFill>
                <a:latin typeface="Calibri"/>
              </a:rPr>
              <a:t>SPARK ownership: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- inspired by Rust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- the programmer need to implement deallocating functions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- the compiler will not throw an error in case of illegal operations 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5257800" y="998280"/>
            <a:ext cx="4448520" cy="1789560"/>
          </a:xfrm>
          <a:prstGeom prst="rect">
            <a:avLst/>
          </a:prstGeom>
          <a:ln w="0">
            <a:noFill/>
          </a:ln>
        </p:spPr>
      </p:pic>
      <p:sp>
        <p:nvSpPr>
          <p:cNvPr id="138" name=""/>
          <p:cNvSpPr txBox="1"/>
          <p:nvPr/>
        </p:nvSpPr>
        <p:spPr>
          <a:xfrm>
            <a:off x="9829800" y="1371600"/>
            <a:ext cx="1371600" cy="51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“</a:t>
            </a:r>
            <a:r>
              <a:rPr b="0" lang="en-US" sz="1000" spc="-1" strike="noStrike">
                <a:latin typeface="Arial"/>
              </a:rPr>
              <a:t>Understanding Ownership” Luis Soares [5]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9" name=""/>
          <p:cNvSpPr txBox="1"/>
          <p:nvPr/>
        </p:nvSpPr>
        <p:spPr>
          <a:xfrm>
            <a:off x="5257800" y="2971800"/>
            <a:ext cx="5257800" cy="152316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Courier New"/>
              </a:rPr>
              <a:t>fn main(){</a:t>
            </a:r>
            <a:endParaRPr b="0" lang="en-US" sz="1000" spc="-1" strike="noStrike">
              <a:latin typeface="Courier New"/>
            </a:endParaRPr>
          </a:p>
          <a:p>
            <a:r>
              <a:rPr b="0" lang="en-US" sz="1000" spc="-1" strike="noStrike">
                <a:latin typeface="Courier New"/>
              </a:rPr>
              <a:t>    </a:t>
            </a:r>
            <a:r>
              <a:rPr b="0" lang="en-US" sz="1000" spc="-1" strike="noStrike">
                <a:latin typeface="Courier New"/>
              </a:rPr>
              <a:t>let a = String::from("foo");</a:t>
            </a:r>
            <a:endParaRPr b="0" lang="en-US" sz="1000" spc="-1" strike="noStrike">
              <a:latin typeface="Courier New"/>
            </a:endParaRPr>
          </a:p>
          <a:p>
            <a:r>
              <a:rPr b="0" lang="en-US" sz="1000" spc="-1" strike="noStrike">
                <a:latin typeface="Courier New"/>
              </a:rPr>
              <a:t>    </a:t>
            </a:r>
            <a:r>
              <a:rPr b="1" lang="en-US" sz="1000" spc="-1" strike="noStrike">
                <a:latin typeface="Courier New"/>
              </a:rPr>
              <a:t>moving_out(a)</a:t>
            </a:r>
            <a:r>
              <a:rPr b="0" lang="en-US" sz="1000" spc="-1" strike="noStrike">
                <a:latin typeface="Courier New"/>
              </a:rPr>
              <a:t>; // a is moved here to moving_out function</a:t>
            </a:r>
            <a:endParaRPr b="0" lang="en-US" sz="1000" spc="-1" strike="noStrike">
              <a:latin typeface="Courier New"/>
            </a:endParaRPr>
          </a:p>
          <a:p>
            <a:r>
              <a:rPr b="0" lang="en-US" sz="1000" spc="-1" strike="noStrike">
                <a:latin typeface="Courier New"/>
              </a:rPr>
              <a:t>    </a:t>
            </a:r>
            <a:r>
              <a:rPr b="0" lang="en-US" sz="1000" spc="-1" strike="noStrike">
                <a:latin typeface="Courier New"/>
              </a:rPr>
              <a:t>println!("{}", a);</a:t>
            </a:r>
            <a:endParaRPr b="0" lang="en-US" sz="1000" spc="-1" strike="noStrike">
              <a:latin typeface="Courier New"/>
            </a:endParaRPr>
          </a:p>
          <a:p>
            <a:r>
              <a:rPr b="0" lang="en-US" sz="1000" spc="-1" strike="noStrike">
                <a:latin typeface="Courier New"/>
              </a:rPr>
              <a:t>}</a:t>
            </a:r>
            <a:endParaRPr b="0" lang="en-US" sz="1000" spc="-1" strike="noStrike">
              <a:latin typeface="Courier New"/>
            </a:endParaRPr>
          </a:p>
          <a:p>
            <a:endParaRPr b="0" lang="en-US" sz="1000" spc="-1" strike="noStrike">
              <a:latin typeface="Courier New"/>
            </a:endParaRPr>
          </a:p>
          <a:p>
            <a:r>
              <a:rPr b="1" lang="en-US" sz="1000" spc="-1" strike="noStrike">
                <a:latin typeface="Courier New"/>
              </a:rPr>
              <a:t>fn moving_out(a: String)</a:t>
            </a:r>
            <a:r>
              <a:rPr b="0" lang="en-US" sz="1000" spc="-1" strike="noStrike">
                <a:latin typeface="Courier New"/>
              </a:rPr>
              <a:t>{</a:t>
            </a:r>
            <a:endParaRPr b="0" lang="en-US" sz="1000" spc="-1" strike="noStrike">
              <a:latin typeface="Courier New"/>
            </a:endParaRPr>
          </a:p>
          <a:p>
            <a:r>
              <a:rPr b="0" lang="en-US" sz="1000" spc="-1" strike="noStrike">
                <a:latin typeface="Courier New"/>
              </a:rPr>
              <a:t>    </a:t>
            </a:r>
            <a:r>
              <a:rPr b="0" lang="en-US" sz="1000" spc="-1" strike="noStrike">
                <a:latin typeface="Courier New"/>
              </a:rPr>
              <a:t>// a goes out of scope</a:t>
            </a:r>
            <a:endParaRPr b="0" lang="en-US" sz="1000" spc="-1" strike="noStrike">
              <a:latin typeface="Courier New"/>
            </a:endParaRPr>
          </a:p>
          <a:p>
            <a:r>
              <a:rPr b="0" lang="en-US" sz="1000" spc="-1" strike="noStrike">
                <a:latin typeface="Courier New"/>
              </a:rPr>
              <a:t>}</a:t>
            </a:r>
            <a:endParaRPr b="0" lang="en-US" sz="1000" spc="-1" strike="noStrike">
              <a:latin typeface="Courier New"/>
            </a:endParaRPr>
          </a:p>
        </p:txBody>
      </p:sp>
      <p:sp>
        <p:nvSpPr>
          <p:cNvPr id="140" name=""/>
          <p:cNvSpPr txBox="1"/>
          <p:nvPr/>
        </p:nvSpPr>
        <p:spPr>
          <a:xfrm>
            <a:off x="5257800" y="4572000"/>
            <a:ext cx="5257800" cy="160020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Liberation Mono;Courier New;DejaVu Sans Mono"/>
              </a:rPr>
              <a:t>error</a:t>
            </a:r>
            <a:r>
              <a:rPr b="0" lang="en-US" sz="1000" spc="-1" strike="noStrike">
                <a:latin typeface="Liberation Mono;Courier New;DejaVu Sans Mono"/>
                <a:hlinkClick r:id="rId2"/>
              </a:rPr>
              <a:t>[E0382]</a:t>
            </a:r>
            <a:r>
              <a:rPr b="0" lang="en-US" sz="1000" spc="-1" strike="noStrike">
                <a:latin typeface="Liberation Mono;Courier New;DejaVu Sans Mono"/>
              </a:rPr>
              <a:t>: borrow of moved value: `a`</a:t>
            </a:r>
            <a:endParaRPr b="0" lang="en-US" sz="1000" spc="-1" strike="noStrike">
              <a:latin typeface="Liberation Mono;Courier New;DejaVu Sans Mono"/>
              <a:ea typeface="Liberation Mono;Courier New;DejaVu Sans Mono"/>
            </a:endParaRPr>
          </a:p>
          <a:p>
            <a:r>
              <a:rPr b="0" lang="en-US" sz="1000" spc="-1" strike="noStrike">
                <a:latin typeface="Liberation Mono;Courier New;DejaVu Sans Mono"/>
              </a:rPr>
              <a:t> </a:t>
            </a:r>
            <a:endParaRPr b="0" lang="en-US" sz="1000" spc="-1" strike="noStrike">
              <a:latin typeface="Liberation Mono;Courier New;DejaVu Sans Mono"/>
              <a:ea typeface="Liberation Mono;Courier New;DejaVu Sans Mono"/>
            </a:endParaRPr>
          </a:p>
          <a:p>
            <a:r>
              <a:rPr b="0" lang="en-US" sz="1000" spc="-1" strike="noStrike">
                <a:latin typeface="Liberation Mono;Courier New;DejaVu Sans Mono"/>
              </a:rPr>
              <a:t>3 |     let a = String::from("foo");</a:t>
            </a:r>
            <a:endParaRPr b="0" lang="en-US" sz="1000" spc="-1" strike="noStrike">
              <a:latin typeface="Liberation Mono;Courier New;DejaVu Sans Mono"/>
              <a:ea typeface="Liberation Mono;Courier New;DejaVu Sans Mono"/>
            </a:endParaRPr>
          </a:p>
          <a:p>
            <a:r>
              <a:rPr b="0" lang="en-US" sz="1000" spc="-1" strike="noStrike">
                <a:latin typeface="Liberation Mono;Courier New;DejaVu Sans Mono"/>
              </a:rPr>
              <a:t>  </a:t>
            </a:r>
            <a:r>
              <a:rPr b="0" lang="en-US" sz="1000" spc="-1" strike="noStrike">
                <a:latin typeface="Liberation Mono;Courier New;DejaVu Sans Mono"/>
              </a:rPr>
              <a:t>|         - move occurs because `a` has type `String`, which does not implement the `Copy` trait</a:t>
            </a:r>
            <a:endParaRPr b="0" lang="en-US" sz="1000" spc="-1" strike="noStrike">
              <a:latin typeface="Liberation Mono;Courier New;DejaVu Sans Mono"/>
              <a:ea typeface="Liberation Mono;Courier New;DejaVu Sans Mono"/>
            </a:endParaRPr>
          </a:p>
          <a:p>
            <a:r>
              <a:rPr b="0" lang="en-US" sz="1000" spc="-1" strike="noStrike">
                <a:latin typeface="Liberation Mono;Courier New;DejaVu Sans Mono"/>
              </a:rPr>
              <a:t>4 |     </a:t>
            </a:r>
            <a:endParaRPr b="0" lang="en-US" sz="1000" spc="-1" strike="noStrike">
              <a:latin typeface="Liberation Mono;Courier New;DejaVu Sans Mono"/>
              <a:ea typeface="Liberation Mono;Courier New;DejaVu Sans Mono"/>
            </a:endParaRPr>
          </a:p>
          <a:p>
            <a:r>
              <a:rPr b="0" lang="en-US" sz="1000" spc="-1" strike="noStrike">
                <a:latin typeface="Liberation Mono;Courier New;DejaVu Sans Mono"/>
              </a:rPr>
              <a:t>5 |     some_stuff(a);</a:t>
            </a:r>
            <a:endParaRPr b="0" lang="en-US" sz="1000" spc="-1" strike="noStrike">
              <a:latin typeface="Liberation Mono;Courier New;DejaVu Sans Mono"/>
              <a:ea typeface="Liberation Mono;Courier New;DejaVu Sans Mono"/>
            </a:endParaRPr>
          </a:p>
          <a:p>
            <a:r>
              <a:rPr b="0" lang="en-US" sz="1000" spc="-1" strike="noStrike">
                <a:latin typeface="Liberation Mono;Courier New;DejaVu Sans Mono"/>
              </a:rPr>
              <a:t>  </a:t>
            </a:r>
            <a:r>
              <a:rPr b="0" lang="en-US" sz="1000" spc="-1" strike="noStrike">
                <a:latin typeface="Liberation Mono;Courier New;DejaVu Sans Mono"/>
              </a:rPr>
              <a:t>|                - value moved here</a:t>
            </a:r>
            <a:endParaRPr b="0" lang="en-US" sz="1000" spc="-1" strike="noStrike">
              <a:latin typeface="Liberation Mono;Courier New;DejaVu Sans Mono"/>
              <a:ea typeface="Liberation Mono;Courier New;DejaVu Sans Mono"/>
            </a:endParaRPr>
          </a:p>
          <a:p>
            <a:r>
              <a:rPr b="0" lang="en-US" sz="1000" spc="-1" strike="noStrike">
                <a:latin typeface="Liberation Mono;Courier New;DejaVu Sans Mono"/>
              </a:rPr>
              <a:t>6 |     println!("{}", a);</a:t>
            </a:r>
            <a:endParaRPr b="0" lang="en-US" sz="1000" spc="-1" strike="noStrike">
              <a:latin typeface="Liberation Mono;Courier New;DejaVu Sans Mono"/>
              <a:ea typeface="Liberation Mono;Courier New;DejaVu Sans Mono"/>
            </a:endParaRPr>
          </a:p>
          <a:p>
            <a:r>
              <a:rPr b="0" lang="en-US" sz="1000" spc="-1" strike="noStrike">
                <a:latin typeface="Liberation Mono;Courier New;DejaVu Sans Mono"/>
              </a:rPr>
              <a:t>  </a:t>
            </a:r>
            <a:r>
              <a:rPr b="0" lang="en-US" sz="1000" spc="-1" strike="noStrike">
                <a:latin typeface="Liberation Mono;Courier New;DejaVu Sans Mono"/>
              </a:rPr>
              <a:t>|                    ^ value borrowed here after move</a:t>
            </a:r>
            <a:endParaRPr b="0" lang="en-US" sz="1000" spc="-1" strike="noStrike">
              <a:latin typeface="Liberation Mono;Courier New;DejaVu Sans Mono"/>
              <a:ea typeface="Liberation Mono;Courier New;DejaVu Sans Mon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AC89026-35BB-4EDD-90F6-EBC8001F9B64}" type="slidenum">
              <a:t>9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9915844C-1CAA-4C4F-92CA-7F2159FF88CF}" type="datetime1">
              <a:rPr lang="en-US"/>
              <a:t>05/25/2023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1353</TotalTime>
  <Application>LibreOffice/7.3.7.2$Linux_X86_64 LibreOffice_project/30$Build-2</Application>
  <AppVersion>15.0000</AppVersion>
  <Company>KTH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2019-02-12T11:55:31Z</dcterms:created>
  <dc:creator>Malin Söderkvist</dc:creator>
  <dc:description/>
  <dc:language>en-US</dc:language>
  <cp:lastModifiedBy/>
  <dcterms:modified xsi:type="dcterms:W3CDTF">2023-05-25T10:47:51Z</dcterms:modified>
  <cp:revision>14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Custom</vt:lpwstr>
  </property>
  <property fmtid="{D5CDD505-2E9C-101B-9397-08002B2CF9AE}" pid="3" name="Slides">
    <vt:r8>2</vt:r8>
  </property>
</Properties>
</file>